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61" autoAdjust="0"/>
  </p:normalViewPr>
  <p:slideViewPr>
    <p:cSldViewPr snapToGrid="0">
      <p:cViewPr>
        <p:scale>
          <a:sx n="60" d="100"/>
          <a:sy n="60" d="100"/>
        </p:scale>
        <p:origin x="11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9C61ED-BD36-836B-B4BD-23F0D9C94D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AB31A-0D8C-C401-73E5-02EEE13EC7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5A05F-C75D-40EE-8FD9-8AF8ED4D8133}" type="datetime1">
              <a:rPr lang="en-US" smtClean="0"/>
              <a:t>02-Sep-24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B54D5-E153-9144-EAA4-6CC4CF7072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89515-5F28-F03D-0A97-33FA45A84E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A03DB-4D82-4DC8-B3A6-BDC37E6F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1872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95CEE-7C01-471F-8B20-8FC1810C50B5}" type="datetime1">
              <a:rPr lang="en-US" smtClean="0"/>
              <a:t>02-Sep-24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5C021-AE3E-4323-AA2F-100329ED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8471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 1:LITERATURE REVIEW OF AIR QUALITY INDEX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E95CEE-7C01-471F-8B20-8FC1810C50B5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5C021-AE3E-4323-AA2F-100329EDB1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45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1:Requirement Analysis &amp; Research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 DATE: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26Aug 2024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FINISH DATE: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12Sep 2024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DURATION: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 days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System Design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 DATE: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12Sep 2024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FINISH DATE: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10Oct 2024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DURATION: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 days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3:Hardware Assembly and Testing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 DATE: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10Oct 2024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FINISH DATE: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 Nov 2024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DURATION: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 days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4: Software Development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 DATE: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18 Nov 2024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FINISH DATE: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 Jan2025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42 days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5: System Integration and Testing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 DATE: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14 Jan2025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FINISH DATE: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20Feb2025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DURATION: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 days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and Documentation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 DATE: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20Feb2025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80440" algn="l"/>
              </a:tabLs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FINISH DATE: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20Mar 2025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DURATION: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 days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E95CEE-7C01-471F-8B20-8FC1810C50B5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5C021-AE3E-4323-AA2F-100329EDB1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5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B3A7-0F4B-CB50-BA6D-B0BBC947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E5891-A90D-05CB-ADB0-B0022B74B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AC853-3C5B-91C2-23ED-C129BC530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42914-022A-44EC-9DB0-56B942BC093F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BEBD5-403A-9AB8-A581-C4E97383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CA76E-8C1E-B9A1-A31E-61E74291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23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7A50-F76B-7FAB-D452-8AA7CE01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5A5C5-4735-9F4D-E33B-E7C8A1A25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1EC32-02B5-7DFC-5D4F-DF0FFC36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836A-B2BC-4F30-8E76-3765598B3B13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069C2-6D5C-F5FE-00BA-0747FE56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1FD45-0593-B530-AECD-ED4CFC77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50AD3A-102F-61D8-F869-4ACF94896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97BC1-F69B-1927-18B4-0C9B880E7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93419-4CA5-092F-1FE6-8A437D48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39FE-8458-4A66-A008-1707091C2A9D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CE510-F656-7B9A-E27D-1EA163D6A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EF8C9-833D-FD50-E0BB-3B11F2D4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9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2154-ABD7-F1BC-ACE1-8637833C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83A08-9FCA-3F8F-A1D2-3F5BF4C9C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C3B5-12A9-5A4F-ECEA-7F25838C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8B3CB-FB76-9031-8F3B-7ECFAE0A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0BA12-7D4C-B0F3-2161-C5BD5C454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7BE6-7FFB-65C4-5EF4-1769629E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22345-396B-EA65-DAFB-371513745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62646-E47D-66FE-3A7A-1E376F81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57896-3B0D-42E1-B24D-1F2FFBBB0F09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2861-DD01-1845-2EFC-91D4531C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7B0E5-801D-8B81-9851-F5CE3EF8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3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2B73F-5A0D-898A-D8E2-0850486E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AC70A-45F4-4801-D0B5-C66C26117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B8718-5D29-067A-61DA-28BB0A92A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82B5B-D5D5-504A-088E-F57DFB7C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E90F-584E-4C07-A812-2381B9519399}" type="datetime1">
              <a:rPr lang="en-US" smtClean="0"/>
              <a:t>02-Sep-24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44BAB-D62C-CD7B-C897-7F875A62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02C57-EAF2-09C1-3953-DA365E20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8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037F-FD2C-546E-853F-20437A25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2DF10-734A-C3C4-FC4A-322026099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2F5D6-0079-6335-CBFE-C2D0AACE9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5982ED-053D-4597-5697-990CBF828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DA4-D0F7-43E8-D2D3-5935BC92B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C89571-2B35-1F53-CF2A-5F5C6B7C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351AC-27BE-4311-A784-0D2F88378EDE}" type="datetime1">
              <a:rPr lang="en-US" smtClean="0"/>
              <a:t>02-Sep-24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2AE30-0674-BF79-7C1D-162CE717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4F4CCF-F6CC-DE3A-9EA1-679FD032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4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1D12-4969-55E0-D1D0-47083B69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D3AE3-90F8-CAD2-4BB9-9E836C83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CA1A7-FF77-45D9-9650-6413E5EBB322}" type="datetime1">
              <a:rPr lang="en-US" smtClean="0"/>
              <a:t>02-Sep-24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3740D-5B85-F48D-03FC-E0257FA5A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85FAC-03B3-0ED7-108B-A07E1A97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30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840C94-A568-FC05-0609-8985127C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7B2B-507D-4F33-A335-FAC66A44F438}" type="datetime1">
              <a:rPr lang="en-US" smtClean="0"/>
              <a:t>02-Sep-24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92A8D-9F9F-87D0-561D-A0BE9EDB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060C-0FAB-DC4E-C2B0-427735A4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1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DAAB3-5E3F-7821-867E-59569CFB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BB88-6EE5-995F-315F-AD6B0DD38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4702D-85C5-9B3B-C6D5-D6B711A1E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6E629-15E4-EAB6-03BF-4F1B4574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9313-F958-4D8D-A601-7050B7C0BFA4}" type="datetime1">
              <a:rPr lang="en-US" smtClean="0"/>
              <a:t>02-Sep-24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D557B-3B11-AA68-2B55-E33BCCDA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F320E-407C-E082-494A-165A7270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9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36B0-8D3C-A770-9BDE-CD91C0792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E92F43-C0A5-939E-5C2D-8CD315866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C747A-8513-FB97-78B8-397AFE10D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644A5-4716-410B-AB42-47AB8CEC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2A0D-A6BD-4D57-8AF3-D7A3499EB58D}" type="datetime1">
              <a:rPr lang="en-US" smtClean="0"/>
              <a:t>02-Sep-24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184CB-62C2-4B11-DDDE-2A22DD6C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24735-03E3-9A17-AA41-8EFCAA943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0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77D96B-07E9-AAB6-4C8C-9B95A5E5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0F85D-B4C3-F3A2-828B-C81D177D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48862-9442-1A8F-2B34-DF80E45A1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5971B-0CFF-4164-8E02-60A07A7FE744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68D72-2923-B7D7-3934-B421C90C3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B470-BF47-6189-FB86-C03F51C20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0096B3-B280-4D0E-B878-9A24BA1C3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1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CEBS58601.2023.10448896" TargetMode="External"/><Relationship Id="rId2" Type="http://schemas.openxmlformats.org/officeDocument/2006/relationships/hyperlink" Target="https://doi.org/10.1088/1742-6596/1964/6/06208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ieeexplore.ieee.org/document/9781937" TargetMode="External"/><Relationship Id="rId4" Type="http://schemas.openxmlformats.org/officeDocument/2006/relationships/hyperlink" Target="https://doi.org/10.1109/CSPA55076.2022.9781937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9298176/references#references" TargetMode="External"/><Relationship Id="rId13" Type="http://schemas.openxmlformats.org/officeDocument/2006/relationships/hyperlink" Target="https://www.researchgate.net/publication/350823548_IoT-based_air_quality_monitoring_systems_for_smart_cities_A_systematic_mapping_study" TargetMode="External"/><Relationship Id="rId18" Type="http://schemas.openxmlformats.org/officeDocument/2006/relationships/hyperlink" Target="https://ieeexplore.ieee.org/document/10152272" TargetMode="External"/><Relationship Id="rId3" Type="http://schemas.openxmlformats.org/officeDocument/2006/relationships/hyperlink" Target="https://www.ijfmr.com/papers/2023/2/2260.pdf" TargetMode="External"/><Relationship Id="rId21" Type="http://schemas.openxmlformats.org/officeDocument/2006/relationships/image" Target="../media/image1.png"/><Relationship Id="rId7" Type="http://schemas.openxmlformats.org/officeDocument/2006/relationships/hyperlink" Target="https://ieeexplore.ieee.org/author/37088551217" TargetMode="External"/><Relationship Id="rId12" Type="http://schemas.openxmlformats.org/officeDocument/2006/relationships/hyperlink" Target="https://www.researchgate.net/profile/Natalia-Gaviria?_tp=eyJjb250ZXh0Ijp7ImZpcnN0UGFnZSI6InB1YmxpY2F0aW9uIiwicGFnZSI6InB1YmxpY2F0aW9uIn19" TargetMode="External"/><Relationship Id="rId17" Type="http://schemas.openxmlformats.org/officeDocument/2006/relationships/hyperlink" Target="https://ieeexplore.ieee.org/author/37409477600" TargetMode="External"/><Relationship Id="rId2" Type="http://schemas.openxmlformats.org/officeDocument/2006/relationships/hyperlink" Target="https://doi.org/10.1109/CSPA53698.2022.9779578" TargetMode="External"/><Relationship Id="rId16" Type="http://schemas.openxmlformats.org/officeDocument/2006/relationships/hyperlink" Target="https://ieeexplore.ieee.org/author/37089882651" TargetMode="External"/><Relationship Id="rId20" Type="http://schemas.openxmlformats.org/officeDocument/2006/relationships/hyperlink" Target="https://www.youtube.com/watch?v=mvdpAeBVIE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author/37085829946" TargetMode="External"/><Relationship Id="rId11" Type="http://schemas.openxmlformats.org/officeDocument/2006/relationships/hyperlink" Target="https://www.researchgate.net/scientific-contributions/Johnny-Aguirre-2030222276?_tp=eyJjb250ZXh0Ijp7ImZpcnN0UGFnZSI6InB1YmxpY2F0aW9uIiwicGFnZSI6InB1YmxpY2F0aW9uIn19" TargetMode="External"/><Relationship Id="rId5" Type="http://schemas.openxmlformats.org/officeDocument/2006/relationships/hyperlink" Target="https://ieeexplore.ieee.org/author/37297914500" TargetMode="External"/><Relationship Id="rId15" Type="http://schemas.openxmlformats.org/officeDocument/2006/relationships/hyperlink" Target="https://ieeexplore.ieee.org/author/37089026324" TargetMode="External"/><Relationship Id="rId10" Type="http://schemas.openxmlformats.org/officeDocument/2006/relationships/hyperlink" Target="https://www.researchgate.net/scientific-contributions/Diana-P-Tobon-V-2196807445?_tp=eyJjb250ZXh0Ijp7ImZpcnN0UGFnZSI6InB1YmxpY2F0aW9uIiwicGFnZSI6InB1YmxpY2F0aW9uIn19" TargetMode="External"/><Relationship Id="rId19" Type="http://schemas.openxmlformats.org/officeDocument/2006/relationships/hyperlink" Target="https://www.youtube.com/watch?v=Ub1ciur95Nk" TargetMode="External"/><Relationship Id="rId4" Type="http://schemas.openxmlformats.org/officeDocument/2006/relationships/hyperlink" Target="https://ieeexplore.ieee.org/author/37088597650" TargetMode="External"/><Relationship Id="rId9" Type="http://schemas.openxmlformats.org/officeDocument/2006/relationships/hyperlink" Target="https://www.researchgate.net/profile/Danny-Munera?_tp=eyJjb250ZXh0Ijp7ImZpcnN0UGFnZSI6InB1YmxpY2F0aW9uIiwicGFnZSI6InB1YmxpY2F0aW9uIn19" TargetMode="External"/><Relationship Id="rId14" Type="http://schemas.openxmlformats.org/officeDocument/2006/relationships/hyperlink" Target="https://ieeexplore.ieee.org/author/37089025777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ctronicwings.com/nodemcu/hc-05-bluetooth-module-interfacing-with-nodemcu" TargetMode="External"/><Relationship Id="rId3" Type="http://schemas.openxmlformats.org/officeDocument/2006/relationships/hyperlink" Target="https://www.arduino.cc/" TargetMode="External"/><Relationship Id="rId7" Type="http://schemas.openxmlformats.org/officeDocument/2006/relationships/hyperlink" Target="https://digilog.pk/products/3-7v-2400ma-li-ion-battery-pack-40mm-x-30mm-x-20mm?_pos=13&amp;_sid=2e7bcb6e9&amp;_ss=r" TargetMode="External"/><Relationship Id="rId2" Type="http://schemas.openxmlformats.org/officeDocument/2006/relationships/hyperlink" Target="https://www.espressif.com/en/products/socs/esp8266/esp3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eroqual.com/sensors/particulate-matter-sensor-pm10_pm2-5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quartzcomponents.com/products/mq-5-gas-sensor?pr_prod_strat=e5_desc&amp;pr_rec_id=d76f6fda8&amp;pr_rec_pid=4491697127559&amp;pr_ref_pid=4491637817479&amp;pr_seq=uniform" TargetMode="External"/><Relationship Id="rId10" Type="http://schemas.openxmlformats.org/officeDocument/2006/relationships/hyperlink" Target="https://firebase.google.com/?gad_source=1&amp;gclid=Cj0KCQjw28W2BhC7ARIsAPerrcI94T6cSy7drbjU0zQU_a4MeNrUMZAfQ8a8eirac0VXoSY6-GZI_fwaAqw-EALw_wcB&amp;gclsrc=aw.ds" TargetMode="External"/><Relationship Id="rId4" Type="http://schemas.openxmlformats.org/officeDocument/2006/relationships/hyperlink" Target="https://quartzcomponents.com/products/mq-135-air-quality-gas-sensor-module?srsltid=AfmBOop5mXIPlIYk9hktUux7liYaVdUBpKL6kbz0WWrxTpIWOT2KrvzP" TargetMode="External"/><Relationship Id="rId9" Type="http://schemas.openxmlformats.org/officeDocument/2006/relationships/hyperlink" Target="https://developer.android.com/studio?_gl=1*ae3zhz*_up*MQ..&amp;gclid=Cj0KCQjw28W2BhC7ARIsAPerrcIja-b-lMf3oSKZuIHQbv0cpPHynzM9mqTFolAh2u5Jwl_PLXT8ekQaAjBeEALw_wcB&amp;gclsrc=aw.d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thingspeak.com/" TargetMode="External"/><Relationship Id="rId13" Type="http://schemas.openxmlformats.org/officeDocument/2006/relationships/hyperlink" Target="https://www.techtarget.com/iotagenda/tip/IoT-device-authentication-methods-that-increase-security" TargetMode="External"/><Relationship Id="rId3" Type="http://schemas.openxmlformats.org/officeDocument/2006/relationships/hyperlink" Target="https://www.mathworks.com/products/matlab.html" TargetMode="External"/><Relationship Id="rId7" Type="http://schemas.openxmlformats.org/officeDocument/2006/relationships/hyperlink" Target="https://idf.espressif.com/" TargetMode="External"/><Relationship Id="rId12" Type="http://schemas.openxmlformats.org/officeDocument/2006/relationships/hyperlink" Target="https://github.com/" TargetMode="External"/><Relationship Id="rId2" Type="http://schemas.openxmlformats.org/officeDocument/2006/relationships/hyperlink" Target="https://blynk.io/no-code-iot-mobile-ap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rduino.cc/en/software/" TargetMode="External"/><Relationship Id="rId11" Type="http://schemas.openxmlformats.org/officeDocument/2006/relationships/hyperlink" Target="https://io.adafruit.com/" TargetMode="External"/><Relationship Id="rId5" Type="http://schemas.openxmlformats.org/officeDocument/2006/relationships/hyperlink" Target="https://www.anaconda.com/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aws.amazon.com/iot/" TargetMode="External"/><Relationship Id="rId4" Type="http://schemas.openxmlformats.org/officeDocument/2006/relationships/hyperlink" Target="https://www.python.org/" TargetMode="External"/><Relationship Id="rId9" Type="http://schemas.openxmlformats.org/officeDocument/2006/relationships/hyperlink" Target="https://mqtt.org/" TargetMode="External"/><Relationship Id="rId14" Type="http://schemas.openxmlformats.org/officeDocument/2006/relationships/hyperlink" Target="https://grafana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ompare/the-difference-between-https-and-http/#:~:text=In%20short%2C%20HTTP%20protocol%20is,encrypted%20connection%20before%20transferring%20data" TargetMode="External"/><Relationship Id="rId2" Type="http://schemas.openxmlformats.org/officeDocument/2006/relationships/hyperlink" Target="https://www.microsoft.com/en-us/microsoft-365/exc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www.onlinegantt.com/#/gantt" TargetMode="External"/><Relationship Id="rId4" Type="http://schemas.openxmlformats.org/officeDocument/2006/relationships/hyperlink" Target="https://www.arduino.cc/reference/en/libraries/wifi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image" Target="../media/image1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67A5-21C8-75E4-DA44-5E125397B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64" y="427704"/>
            <a:ext cx="11056323" cy="2050025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IOT-BASED AIR QUALITY INDEX METER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E216D-DC18-A5AE-3135-4D453DD08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77729"/>
            <a:ext cx="11867536" cy="4262284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BY </a:t>
            </a:r>
          </a:p>
          <a:p>
            <a:pPr algn="ctr"/>
            <a:r>
              <a:rPr lang="en-US" sz="6000" dirty="0"/>
              <a:t>HUZAIFA SHAHBAZ[21-CE-009]</a:t>
            </a:r>
          </a:p>
          <a:p>
            <a:r>
              <a:rPr lang="en-US" sz="6000" dirty="0"/>
              <a:t>SUPERVISOR:MAAM SARA TEHSIN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B6B9D-655E-4376-D926-250E0F5E43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91825" y="-13365"/>
            <a:ext cx="1400175" cy="12227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03B4B-CBFA-6774-64EA-8979B878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101C-2F51-4FCA-86BE-17F603040796}" type="datetime1">
              <a:rPr lang="en-US" smtClean="0"/>
              <a:t>02-Sep-24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B47FD-8250-3A4B-E56B-D1244E3E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7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CB4B-F472-8FB1-B0F8-2344C653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3932237" cy="537243"/>
          </a:xfrm>
        </p:spPr>
        <p:txBody>
          <a:bodyPr>
            <a:normAutofit/>
          </a:bodyPr>
          <a:lstStyle/>
          <a:p>
            <a:r>
              <a:rPr lang="en-US" dirty="0"/>
              <a:t>SOFTWARE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C1CED-BE77-E770-F891-AE8C0E68A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465221"/>
            <a:ext cx="3769895" cy="6256254"/>
          </a:xfrm>
        </p:spPr>
        <p:txBody>
          <a:bodyPr>
            <a:normAutofit fontScale="92500"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1: ANDORID STUDIO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2: FIREBASE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3:BLYNK APP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4:MATLAB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5:PYTHON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6: ARDUINO  FRAMEWORK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7:VS CODE FOR FIRMWARE CODING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8: THINGS SPEAK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9:MQTT PROTOCOLS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10: AWS IOT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11:ADAFRUIT IO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12:GITHUB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13: AUTHENTICATION MECHANISMS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14: GAFRANA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15:EXCEL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16:HTTP/HTTPS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17:SENSOR AND WiFi LIBRARIES</a:t>
            </a:r>
          </a:p>
          <a:p>
            <a:endParaRPr lang="en-US" sz="11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E4291-1D35-2FD3-1DF6-DCEFA45C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2A0D-A6BD-4D57-8AF3-D7A3499EB58D}" type="datetime1">
              <a:rPr lang="en-US" smtClean="0"/>
              <a:t>02-Sep-24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A9F72-C6C3-BFF7-EB32-E68D9D41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10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1D42E1-58A5-32B2-4A17-C0BC21583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41" y="-22448"/>
            <a:ext cx="1588168" cy="16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2C02D4-D476-C928-0C66-10A6FD0B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22" y="236461"/>
            <a:ext cx="1609950" cy="1648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26FCF2-6D23-13BA-41D8-3FEAA6A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53" y="368433"/>
            <a:ext cx="1019317" cy="1219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D172E7-5A7D-CBB1-BE07-D5DBDB0C8ED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884310" y="-13365"/>
            <a:ext cx="1307690" cy="10457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5C0947-E3CE-1CBB-4748-A994162C4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82" y="236461"/>
            <a:ext cx="1181265" cy="1209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6A3D55-BE12-9181-B481-C6E631DF3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426" y="1819712"/>
            <a:ext cx="1448002" cy="1514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B27CE9-AD12-654D-599C-9378430C05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242" y="1943076"/>
            <a:ext cx="1600423" cy="10478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F066E8-5F4E-72E5-7BFA-6C49F982B5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2959" y="1759459"/>
            <a:ext cx="2397488" cy="10546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530FF0-D363-AB30-5741-21EDC9DBD4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9074" y="3334398"/>
            <a:ext cx="1793567" cy="17038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C7B091-8FA3-59E1-AFE0-6847FC008F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3899" y="3438526"/>
            <a:ext cx="1667108" cy="14956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0400A4-30A4-D4D4-CA8B-F180277AAA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9661" y="3327882"/>
            <a:ext cx="1276528" cy="12288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A30010-AA3E-3DDD-820B-BE9C0E3426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135" y="1594055"/>
            <a:ext cx="1581371" cy="14289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52E724-F192-C123-422F-A373445001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2969" y="3185834"/>
            <a:ext cx="1267002" cy="14289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F87D2B-6F8F-A4E6-7DF8-031E4E4483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84235" y="5107487"/>
            <a:ext cx="2657846" cy="13908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7383684-67F4-7256-D519-6703038B5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74280" y="3194513"/>
            <a:ext cx="1648055" cy="13622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33F949-6AE4-519A-2E9D-3303629DE9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969" y="5070538"/>
            <a:ext cx="1171739" cy="110505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C61FDBB-63F7-58DC-E9A4-69954C1A36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13596" y="4679402"/>
            <a:ext cx="2652988" cy="17038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30EAC88-CE36-004D-52C0-46608D8F3A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86621" y="265325"/>
            <a:ext cx="1294460" cy="10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9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5DE6-2A54-230D-6B78-3F9EEB677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874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/>
              <a:t>PROPOSED WORK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2CF9A-0202-8BD7-474E-7D8E8A1BE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3" y="824006"/>
            <a:ext cx="11790946" cy="5689089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Identify Project Modules/Features/Tasks/Activities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MODULE 1: Requirement Analysis and Research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MODULE 2: System Design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MODULE 3: Hardware Assembly and Testing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MODULE 4: Software Development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MODULE 5: System Integration and Testing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MODULE 6: Deployment and Documentation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ea typeface="Calibri" panose="020F0502020204030204" pitchFamily="34" charset="0"/>
              </a:rPr>
              <a:t>2. Time Needed to Implement Each Module/Feature/Task/Activity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Module 1: Requirement Analysis and Research - 2 weeks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ea typeface="Calibri" panose="020F0502020204030204" pitchFamily="34" charset="0"/>
              </a:rPr>
              <a:t>Module 2: System Design - 3 weeks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Module 3: Hardware Assembly and Testing - 4 weeks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0A3CD-95D6-4D84-19D5-0E76238C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F1785-610F-F9E4-B9D6-E01560CC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DC261-0569-5E03-C676-296BA21763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84310" y="-13365"/>
            <a:ext cx="1307690" cy="10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6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43-BA81-AFF7-BC43-352ED5D9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3932237" cy="12833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PROPOSED WORK PLAN(CONTINUED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C27D4-ACF6-C3D5-E768-57E9C99D6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4590" y="1283367"/>
            <a:ext cx="5582652" cy="507298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Module 4: Software Development - 6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Module 5: System Integration and Testing - 4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Module 6: Deployment and Documentation - 3 weeks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Semester-wise Workload Plan:</a:t>
            </a:r>
            <a:endParaRPr lang="en-US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Semester 7:</a:t>
            </a:r>
            <a:endParaRPr lang="en-US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Focus on Modules 1, 2, and part of Module 3.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Semester 8:</a:t>
            </a:r>
            <a:endParaRPr lang="en-US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Focus on completing Module 3 and Modules 4, 5, and 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ea typeface="Calibri" panose="020F0502020204030204" pitchFamily="34" charset="0"/>
              </a:rPr>
              <a:t>4. Gantt Chart for IoT-Based AQI Meter Project</a:t>
            </a: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79DD8-3231-D103-49BB-4311E83D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2A0D-A6BD-4D57-8AF3-D7A3499EB58D}" type="datetime1">
              <a:rPr lang="en-US" smtClean="0"/>
              <a:t>02-Sep-24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7FAEF-EDBC-B7C6-9391-458EB453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78D9DB-106F-0C8F-C20E-DC2790675A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74737" y="240755"/>
            <a:ext cx="1307690" cy="1045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B36F1C-E089-DF5E-1189-97AE17A7A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42" y="2273840"/>
            <a:ext cx="6160168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1300-957F-8500-C76E-F54F45F8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29749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5165D-56C4-8F5F-7ADA-1338D46AC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6274"/>
            <a:ext cx="10515600" cy="5310689"/>
          </a:xfrm>
        </p:spPr>
        <p:txBody>
          <a:bodyPr>
            <a:normAutofit fontScale="85000" lnSpcReduction="20000"/>
          </a:bodyPr>
          <a:lstStyle/>
          <a:p>
            <a:r>
              <a:rPr lang="en-US" sz="3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conclusion,</a:t>
            </a:r>
            <a:r>
              <a:rPr lang="en-US" sz="39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IoT-based Air Quality Index (AQI) Meter is a cost-effective solution for real-time monitoring of air quality.</a:t>
            </a:r>
          </a:p>
          <a:p>
            <a:r>
              <a:rPr lang="en-US" sz="43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collects, analyzes, and displays data, providing insights for proactive pollution mitigation and public health protection.</a:t>
            </a:r>
          </a:p>
          <a:p>
            <a:r>
              <a:rPr lang="en-US" sz="3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system integrates sensors, cloud connectivity, and data visualization tools, ensuring accurate readings and informed decision-making. </a:t>
            </a:r>
          </a:p>
          <a:p>
            <a:r>
              <a:rPr lang="en-US" sz="43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project could significantly contribute to environmental monitoring and improve quality of life by addressing air pollution challenges.</a:t>
            </a:r>
          </a:p>
          <a:p>
            <a:endParaRPr lang="en-US" sz="6600" dirty="0"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F2942-80B5-FEE2-7937-19FBE23A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FE4-0F26-5FF4-9C8C-EF995FD2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AE93F-A167-1ED6-3128-EFCCBC8E82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74737" y="240755"/>
            <a:ext cx="1307690" cy="10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67B3-7B77-8637-8A41-46E89F9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31C3-3E7E-66D4-1BAB-9CE02148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3" y="681037"/>
            <a:ext cx="10944227" cy="5799974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1:Dineshkumar, T., V. Suresh Babu,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Pachaivannan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Partheeban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and R.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Puviarasi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"Air Quality Monitoring System Based on IoT." *Journal of Physics: Conference Series* 1964, no. 6 (2021): 062081. </a:t>
            </a:r>
            <a:r>
              <a:rPr lang="en-US" sz="18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https://doi.org/10.1088/1742-6596/1964/6/062081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2: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Hemalatha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M., R.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Arunprasath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J. Shalini Priya, A. M.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Shivashankari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K. Rajkumar, and R.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Jeyashri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"An IoT Enabled Air Pollution Meter with Digital Dashboard on Smartphone." In </a:t>
            </a:r>
            <a:r>
              <a:rPr lang="en-US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2023 Intelligent Computing and Control for Engineering and Business Systems (ICCEBS)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IEEE, 2023. </a:t>
            </a:r>
            <a:r>
              <a:rPr lang="en-US" sz="18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https://doi.org/10.1109/ICCEBS58601.2023.10448896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3: Yusof, Khairul Huda, M.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Abdulrazaq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Fadhilah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Aman, M. N. Mohammed, Amirul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Asyraf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Ahmad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Sukri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Ahmad, and Mohamad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Syahrul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Zahwan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Mohd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Zabidi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"Design and Development of Real Time Indoor and Outdoor Air Quality Monitoring System Based on IoT Technology." In </a:t>
            </a:r>
            <a:r>
              <a:rPr lang="en-US" sz="1800" i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2022 IEEE 18th International Colloquium on Signal Processing &amp; Applications (CSPA 2022)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Selangor, Malaysia, May 12, 2022. IEEE. </a:t>
            </a:r>
            <a:r>
              <a:rPr lang="en-US" sz="18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https://doi.org/10.1109/CSPA55076.2022.9781937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4:</a:t>
            </a:r>
            <a:r>
              <a:rPr lang="en-US" sz="1800" kern="100" dirty="0">
                <a:solidFill>
                  <a:srgbClr val="37415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Yusof, K. H.,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Abdulrazaq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M., Aman, F., Mohammed, M. N.,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Asyraf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Sukri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Zabidi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M. S. M., &amp;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Alayham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A. R. (2022). Design and Development of Real Time Indoor and Outdoor Air Quality Monitoring System Based on IoT Technology. 2022 IEEE 18th International Colloquium on Signal Processing &amp; Applications (CSPA 2022), 12 May 2022, Selangor, Malaysia.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https://ieeexplore.ieee.org/document/9781937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7E8EA-CCB3-CFC9-2047-C9D54827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8046A-ED5B-4716-0EF4-322C3673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F22C-4BF6-B304-99FA-DF3E4E44F50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474737" y="240755"/>
            <a:ext cx="1307690" cy="10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67B3-7B77-8637-8A41-46E89F9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31C3-3E7E-66D4-1BAB-9CE02148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3" y="681037"/>
            <a:ext cx="10944227" cy="5799974"/>
          </a:xfrm>
        </p:spPr>
        <p:txBody>
          <a:bodyPr>
            <a:normAutofit fontScale="92500"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5: Sharmila, A. R., J. J. Edwin, T. Sivakumaran, A. P. Prabhu, and R. T. Rajesh. 2022. "Design and Development of Real Time Indoor and Outdoor Air Quality Monitoring System Based on IoT Technology." In *Proceedings of the 2022 IEEE 18th International Colloquium on Signal Processing &amp; Applications (CSPA 2022)*, 187-192. Batu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Ferringhi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Malaysia: IEEE. </a:t>
            </a:r>
            <a:r>
              <a:rPr lang="en-US" sz="18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https://doi.org/10.1109/CSPA53698.2022.9779578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6: IoT Based Air Quality Monitoring System Using Arduino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Shazia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Afroze 1 , Md.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Istiak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Hossain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Paran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2 ,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Rakibul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Hasan 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Roki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3 1Assistant Professor, Dept. of Electrical &amp; Electronic Engineering, Stamford University Bangladesh (SUB) 2,3Student, Dept. of Electrical &amp; Electronic Engineering, Stamford University Bangladesh (SUB). </a:t>
            </a:r>
            <a:r>
              <a:rPr lang="en-US" sz="1800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https://www.ijfmr.com/papers/2023/2/2260.pdf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7:</a:t>
            </a:r>
            <a:r>
              <a:rPr lang="en-US" sz="1800" b="1" kern="1800" dirty="0"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IoT Based: Air Quality Index and Traffic Volume Correlation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Omar </a:t>
            </a:r>
            <a:r>
              <a:rPr lang="en-US" sz="1800" b="1" u="sng" kern="100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Alruwaili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Ivica </a:t>
            </a:r>
            <a:r>
              <a:rPr lang="en-US" sz="1800" b="1" u="sng" kern="100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Kostanic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Ali Al-Sabbagh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Hamad </a:t>
            </a:r>
            <a:r>
              <a:rPr lang="en-US" sz="1800" b="1" u="sng" kern="100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Almohamedh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https://ieeexplore.ieee.org/document/9298176/references#references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8: IoT-</a:t>
            </a:r>
            <a:r>
              <a:rPr lang="en-US" sz="18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based_air_quality_monitoring_systems_for_smart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Danny </a:t>
            </a:r>
            <a:r>
              <a:rPr lang="en-US" sz="1800" b="1" u="sng" kern="100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Múnera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Diana P. </a:t>
            </a:r>
            <a:r>
              <a:rPr lang="en-US" sz="1800" b="1" u="sng" kern="100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Tobon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 V.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Johnny Aguirre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Natalia Gaviria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https://www.researchgate.net/publication/350823548_IoT-based_air_quality_monitoring_systems_for_smart_cities_A_systematic_mapping_study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9: IoT-based_AQI_Estimation_using_Image_Processing_and_Learning_Methods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Nitin Nilesh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5"/>
              </a:rPr>
              <a:t>Ishan Patwardhan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6"/>
              </a:rPr>
              <a:t>Jayati Narang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7"/>
              </a:rPr>
              <a:t>Sachin Chaudhari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8"/>
              </a:rPr>
              <a:t>https://ieeexplore.ieee.org/document/10152272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10:</a:t>
            </a:r>
            <a:r>
              <a:rPr lang="en-US" sz="1800" b="1" kern="1800" dirty="0">
                <a:solidFill>
                  <a:srgbClr val="F1F1F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IoT Based Air Quality Index (AQI) Monitoring with ESP8266 &amp; Air Quality Sensor || Pollution in PPM.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9"/>
              </a:rPr>
              <a:t>https://www.youtube.com/watch?v=Ub1ciur95Nk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11:</a:t>
            </a:r>
            <a:r>
              <a:rPr lang="en-US" sz="1800" b="1" kern="1800" dirty="0">
                <a:solidFill>
                  <a:srgbClr val="F1F1F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How to Monitor Air Quality Using ESP32 | Air Quality Monitoring System | ESP32 | Blynk IOT Projects.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0"/>
              </a:rPr>
              <a:t>https://www.youtube.com/watch?v=mvdpAeBVIEg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7E8EA-CCB3-CFC9-2047-C9D54827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8046A-ED5B-4716-0EF4-322C3673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F22C-4BF6-B304-99FA-DF3E4E44F50A}"/>
              </a:ext>
            </a:extLst>
          </p:cNvPr>
          <p:cNvPicPr/>
          <p:nvPr/>
        </p:nvPicPr>
        <p:blipFill>
          <a:blip r:embed="rId21"/>
          <a:stretch>
            <a:fillRect/>
          </a:stretch>
        </p:blipFill>
        <p:spPr>
          <a:xfrm>
            <a:off x="10474737" y="240755"/>
            <a:ext cx="1307690" cy="10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0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67B3-7B77-8637-8A41-46E89F9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31C3-3E7E-66D4-1BAB-9CE02148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3" y="681037"/>
            <a:ext cx="10944227" cy="5799974"/>
          </a:xfrm>
        </p:spPr>
        <p:txBody>
          <a:bodyPr>
            <a:normAutofit fontScale="92500"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12:</a:t>
            </a:r>
            <a:r>
              <a:rPr lang="en-US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ESP32/ESP8266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https://www.espressif.com/en/products/socs/esp8266/esp32</a:t>
            </a:r>
            <a:endParaRPr lang="en-US" sz="18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13:Arduino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https://www.arduino.cc</a:t>
            </a:r>
            <a:endParaRPr lang="en-US" sz="18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14:MQ SERIES GAS SENSOR(MQ-135 OR MQ-5)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https://quartzcomponents.com/products/mq-135-air-quality-gas-sensor-module?srsltid=AfmBOop5mXIPlIYk9hktUux7liYaVdUBpKL6kbz0WWrxTpIWOT2KrvzP</a:t>
            </a:r>
            <a:r>
              <a:rPr lang="en-US" sz="18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https://quartzcomponents.com/products/mq-5-gas-sensor?pr_prod_strat=e5_desc&amp;pr_rec_id=d76f6fda8&amp;pr_rec_pid=4491697127559&amp;pr_ref_pid=4491637817479&amp;pr_seq=uniform</a:t>
            </a:r>
            <a:endParaRPr lang="en-US" sz="18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15:PM2.5 AND PM10 SENSOR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https://www.aeroqual.com/sensors/particulate-matter-sensor-pm10_pm2-5</a:t>
            </a:r>
            <a:endParaRPr lang="en-US" sz="18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16:BATTERY PACK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https://digilog.pk/products/3-7v-2400ma-li-ion-battery-pack-40mm-x-30mm-x-20mm?_pos=13&amp;_sid=2e7bcb6e9&amp;_ss=r</a:t>
            </a:r>
            <a:endParaRPr lang="en-US" sz="18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17:WiFi/BLUETOOTH MODULES</a:t>
            </a:r>
            <a:r>
              <a:rPr lang="en-US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https://www.electronicwings.com/nodemcu/hc-05-bluetooth-module-interfacing-with-nodemcu</a:t>
            </a:r>
            <a:endParaRPr lang="en-US" sz="18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18:ANDROID STUDIO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https://developer.android.com/studio?_</a:t>
            </a:r>
            <a:r>
              <a:rPr lang="en-US" sz="1800" b="1" u="sng" kern="100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gl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=1*ae3zhz*_up*MQ..&amp;</a:t>
            </a:r>
            <a:r>
              <a:rPr lang="en-US" sz="1800" b="1" u="sng" kern="100" dirty="0" err="1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gclid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=Cj0KCQjw28W2BhC7ARIsAPerrcIja-b-lMf3oSKZuIHQbv0cpPHynzM9mqTFolAh2u5Jwl_PLXT8ekQaAjBeEALw_wcB&amp;gclsrc=aw.ds</a:t>
            </a:r>
            <a:endParaRPr lang="en-US" sz="18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19:FIREBASE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10"/>
              </a:rPr>
              <a:t>https://firebase.google.com/?gad_source=1&amp;gclid=Cj0KCQjw28W2BhC7ARIsAPerrcI94T6cSy7drbjU0zQU_a4MeNrUMZAfQ8a8eirac0VXoSY6-GZI_fwaAqw-EALw_wcB&amp;gclsrc=aw.ds</a:t>
            </a:r>
            <a:endParaRPr lang="en-US" sz="18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7E8EA-CCB3-CFC9-2047-C9D54827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8046A-ED5B-4716-0EF4-322C3673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F22C-4BF6-B304-99FA-DF3E4E44F50A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0474737" y="240755"/>
            <a:ext cx="1307690" cy="10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90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67B3-7B77-8637-8A41-46E89F9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31C3-3E7E-66D4-1BAB-9CE02148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3" y="681037"/>
            <a:ext cx="10944227" cy="5799974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20:BLYNK APP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https://blynk.io/no-code-iot-mobile-apps</a:t>
            </a: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21:MATLAB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https://www.mathworks.com/products/matlab.html</a:t>
            </a: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22:PYTHON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https://www.python.org</a:t>
            </a: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https://www.anaconda.com</a:t>
            </a: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23:ARDUNIO IDE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https://www.arduino.cc/en/software/</a:t>
            </a: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24:ESPRESSIF IDF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https://idf.espressif.com</a:t>
            </a: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25:THINGS SPEAK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https://thingspeak.com</a:t>
            </a: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26:MQTT PROTOCOLS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https://mqtt.org</a:t>
            </a: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27:AWS IOT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10"/>
              </a:rPr>
              <a:t>https://aws.amazon.com/iot/</a:t>
            </a: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28:ADAFRUIT IO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11"/>
              </a:rPr>
              <a:t>https://io.adafruit.com</a:t>
            </a: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29:GITHUB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12"/>
              </a:rPr>
              <a:t>https://github.com</a:t>
            </a:r>
            <a:endParaRPr lang="en-US" sz="2000" b="1" u="sng" kern="100" dirty="0">
              <a:solidFill>
                <a:srgbClr val="0563C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30:AUTHENTICATION MECHANSIMS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https://www.techtarget.com/iotagenda/tip/IoT-device-authentication-methods-that-increase-security</a:t>
            </a:r>
            <a:endParaRPr lang="en-US" sz="2000" b="1" u="sng" kern="100" dirty="0">
              <a:solidFill>
                <a:srgbClr val="0563C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31:GAFRANA </a:t>
            </a:r>
            <a:r>
              <a:rPr lang="en-US" sz="24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https://grafana.com</a:t>
            </a:r>
            <a:endParaRPr lang="en-US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7E8EA-CCB3-CFC9-2047-C9D54827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8046A-ED5B-4716-0EF4-322C3673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F22C-4BF6-B304-99FA-DF3E4E44F50A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0474737" y="240755"/>
            <a:ext cx="1307690" cy="10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1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67B3-7B77-8637-8A41-46E89F9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31C3-3E7E-66D4-1BAB-9CE02148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3" y="681037"/>
            <a:ext cx="10944227" cy="5799974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32:EXCEL </a:t>
            </a:r>
            <a:r>
              <a:rPr lang="en-US" sz="32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https://www.microsoft.com/en-us/microsoft-365/excel</a:t>
            </a:r>
            <a:endParaRPr lang="en-US" sz="32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33:HTTP/HTTPS  </a:t>
            </a:r>
            <a:r>
              <a:rPr lang="en-US" sz="32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https://aws.amazon.com/compare/the-difference-between-https-and-http/#:~:text=In%20short%2C%20HTTP%20protocol%20is,encrypted%20connection%20before%20transferring%20data</a:t>
            </a:r>
            <a:r>
              <a:rPr lang="en-US" sz="32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34:SENSOR AND WiFi LIBRARIES </a:t>
            </a:r>
            <a:r>
              <a:rPr lang="en-US" sz="32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https://www.arduino.cc/reference/en/libraries/wifi/</a:t>
            </a:r>
            <a:r>
              <a:rPr lang="en-US" sz="32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35:GANTT CHART </a:t>
            </a:r>
            <a:r>
              <a:rPr lang="en-US" sz="3200" b="1" u="sng" kern="100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https://www.onlinegantt.com/#/gantt</a:t>
            </a:r>
            <a:endParaRPr lang="en-US" sz="32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7E8EA-CCB3-CFC9-2047-C9D54827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8046A-ED5B-4716-0EF4-322C3673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F22C-4BF6-B304-99FA-DF3E4E44F50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474737" y="240755"/>
            <a:ext cx="1307690" cy="10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5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67B3-7B77-8637-8A41-46E89F9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COLLABOTORS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7E8EA-CCB3-CFC9-2047-C9D54827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8046A-ED5B-4716-0EF4-322C3673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F22C-4BF6-B304-99FA-DF3E4E44F5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74737" y="240755"/>
            <a:ext cx="1307690" cy="104575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9D1A69C-C52D-171C-047B-4C549497F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3" y="1067176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23574B-5E03-A52A-9441-CF3BC12F8AD3}"/>
              </a:ext>
            </a:extLst>
          </p:cNvPr>
          <p:cNvSpPr txBox="1"/>
          <p:nvPr/>
        </p:nvSpPr>
        <p:spPr>
          <a:xfrm>
            <a:off x="256675" y="3288632"/>
            <a:ext cx="3140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RISETECH OF NUST EME COLLEGE</a:t>
            </a:r>
          </a:p>
          <a:p>
            <a:endParaRPr lang="en-US" sz="2000" dirty="0"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D5D2D8-34BA-72C7-B01F-E978949A9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007006"/>
            <a:ext cx="2906978" cy="16744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D9CDB6-8979-6EA4-3487-42773B551AC3}"/>
              </a:ext>
            </a:extLst>
          </p:cNvPr>
          <p:cNvSpPr txBox="1"/>
          <p:nvPr/>
        </p:nvSpPr>
        <p:spPr>
          <a:xfrm>
            <a:off x="3581401" y="2681464"/>
            <a:ext cx="3140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BIOMISA OF NUST EME COLLEGE</a:t>
            </a:r>
          </a:p>
          <a:p>
            <a:endParaRPr lang="en-US" sz="4000" dirty="0"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B4B26B-9F42-A405-C6AB-0EF44DDF0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72" y="880252"/>
            <a:ext cx="1594485" cy="22091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68BAA9-9533-3540-33FA-6FAB246C98A6}"/>
              </a:ext>
            </a:extLst>
          </p:cNvPr>
          <p:cNvSpPr txBox="1"/>
          <p:nvPr/>
        </p:nvSpPr>
        <p:spPr>
          <a:xfrm>
            <a:off x="6672862" y="3429000"/>
            <a:ext cx="193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DR USMAN AKARM</a:t>
            </a:r>
          </a:p>
          <a:p>
            <a:endParaRPr lang="en-US" sz="2400" b="1" dirty="0"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6B23C6-EAC1-77B5-836F-3F5AC5FDB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528" y="965358"/>
            <a:ext cx="1692275" cy="2179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7D7792-3F3F-E0D0-108A-009BF0EFE025}"/>
              </a:ext>
            </a:extLst>
          </p:cNvPr>
          <p:cNvSpPr txBox="1"/>
          <p:nvPr/>
        </p:nvSpPr>
        <p:spPr>
          <a:xfrm>
            <a:off x="8927599" y="3192016"/>
            <a:ext cx="17396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 SAJID GUL KHAWAJA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8585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FD61-F183-A6CC-B073-A3A68350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12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0B834-E73B-A6C3-9EC3-5079D6E7A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48"/>
            <a:ext cx="10515600" cy="4790615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  <a:p>
            <a:r>
              <a:rPr lang="en-US" sz="4000" dirty="0"/>
              <a:t>PROBLEM STATEMENT</a:t>
            </a:r>
          </a:p>
          <a:p>
            <a:r>
              <a:rPr lang="en-US" sz="4000" dirty="0"/>
              <a:t>LITERATURE REVIEW/BACKGROUND</a:t>
            </a:r>
          </a:p>
          <a:p>
            <a:r>
              <a:rPr lang="en-US" sz="4000" dirty="0"/>
              <a:t>PROPOSED DESIGN/METHODOLOGY</a:t>
            </a:r>
          </a:p>
          <a:p>
            <a:r>
              <a:rPr lang="en-US" sz="4000" dirty="0"/>
              <a:t>HARDWARE/SOFTWARE TOOLS</a:t>
            </a:r>
          </a:p>
          <a:p>
            <a:r>
              <a:rPr lang="en-US" sz="4000" dirty="0"/>
              <a:t>PROPOSED WORK PLAN</a:t>
            </a:r>
          </a:p>
          <a:p>
            <a:r>
              <a:rPr lang="en-US" sz="4000" dirty="0"/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B9451-755A-4E84-2FA7-562DAFA1D3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91825" y="-13365"/>
            <a:ext cx="1400175" cy="12227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0B080-5CAD-8AD9-E64F-8B78DFE08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EC2F-DE11-49A7-8EC7-E4F6ED00039B}" type="datetime1">
              <a:rPr lang="en-US" smtClean="0"/>
              <a:t>02-Sep-24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AA092-1442-9749-B384-F473D827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29BF8-2AC1-E81C-0367-FE080D12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8811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A1B4-A100-5E36-69DB-E639A569D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80" y="1017640"/>
            <a:ext cx="11724967" cy="5471444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effectLst/>
                <a:ea typeface="Calibri" panose="020F0502020204030204" pitchFamily="34" charset="0"/>
              </a:rPr>
              <a:t>In an era, the integration of IOT environmental monitoring systems, particularly Air quality Index(AQI) systems, is crucial for public health and environmental protection. </a:t>
            </a:r>
            <a:endParaRPr lang="en-US" sz="2400" dirty="0">
              <a:effectLst/>
              <a:ea typeface="Calibri" panose="020F0502020204030204" pitchFamily="34" charset="0"/>
            </a:endParaRPr>
          </a:p>
          <a:p>
            <a:pPr algn="just"/>
            <a:r>
              <a:rPr lang="en-US" dirty="0">
                <a:effectLst/>
                <a:ea typeface="Calibri" panose="020F0502020204030204" pitchFamily="34" charset="0"/>
              </a:rPr>
              <a:t>IOT technology connects sensors to measure air pollutants like PM2.5, PM10, CO and NO</a:t>
            </a:r>
            <a:r>
              <a:rPr lang="en-US" baseline="-25000" dirty="0">
                <a:effectLst/>
                <a:ea typeface="Calibri" panose="020F0502020204030204" pitchFamily="34" charset="0"/>
              </a:rPr>
              <a:t>2</a:t>
            </a:r>
            <a:r>
              <a:rPr lang="en-US" dirty="0">
                <a:effectLst/>
                <a:ea typeface="Calibri" panose="020F0502020204030204" pitchFamily="34" charset="0"/>
              </a:rPr>
              <a:t>. </a:t>
            </a:r>
            <a:endParaRPr lang="en-US" sz="3200" dirty="0">
              <a:effectLst/>
              <a:ea typeface="Calibri" panose="020F0502020204030204" pitchFamily="34" charset="0"/>
            </a:endParaRPr>
          </a:p>
          <a:p>
            <a:pPr algn="just"/>
            <a:r>
              <a:rPr lang="en-US" sz="3200" dirty="0">
                <a:effectLst/>
                <a:ea typeface="Calibri" panose="020F0502020204030204" pitchFamily="34" charset="0"/>
              </a:rPr>
              <a:t>Data is transferred to a central server for analysis and accessibility.</a:t>
            </a:r>
          </a:p>
          <a:p>
            <a:pPr algn="just"/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also plays a crucial role in shaping policies and raising awareness.</a:t>
            </a:r>
          </a:p>
          <a:p>
            <a:pPr algn="just"/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 real-time monitoring helps mitigate poor air quality impacts, shapes policies and raise awareness about maintaining a healthy environment.</a:t>
            </a:r>
          </a:p>
          <a:p>
            <a:pPr algn="just"/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IOT based AQI systems enable continuous monitoring of air pollutants, providing timely insights and prompt responses to deteriorating air conditions.</a:t>
            </a:r>
            <a:endParaRPr lang="en-US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effectLst/>
              <a:ea typeface="Calibri" panose="020F0502020204030204" pitchFamily="34" charset="0"/>
            </a:endParaRPr>
          </a:p>
          <a:p>
            <a:pPr marL="0" indent="0" algn="just">
              <a:buNone/>
            </a:pP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3E85A-0A3C-7F0C-51F8-B33BC25C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15AC5-8B28-0B2C-C8C5-11A079E6D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61DAE-8CAB-5BBD-98D9-91FF14ACE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84310" y="-13365"/>
            <a:ext cx="1307690" cy="10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7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2D63-8D28-2A41-0C2E-71A36432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97028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BFD-577F-F13F-B3C2-94509FF9A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9" y="840658"/>
            <a:ext cx="11444748" cy="5515692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primary issue with this project is its lengthy detection range, which prevents it from accurately displaying the city's air quality reading on the sensors.</a:t>
            </a:r>
          </a:p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project aims to identify key pollutants, analyze their impact on health and the environment and develop a robust system for continuous monitoring.</a:t>
            </a:r>
          </a:p>
          <a:p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solution’s business scope includes urban planning, public health management and industrial compliance with primary end-users being environmental agencies, local governments, industries and the public.  </a:t>
            </a:r>
          </a:p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Urbanization and industrialization have led to a decline in air quality, posing health risks and environmental issues. A project aims to develop an IOT-based AQI system to monitor air pollutants in real-time enabling timely interventions and informed decision-making.</a:t>
            </a:r>
            <a:endParaRPr lang="en-US" sz="5400" dirty="0"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EC407-6292-92BA-B7ED-A4479914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8ADF6-18A9-5665-F12F-BAF658CB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92348-8565-80ED-5C40-B4D13E526E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84310" y="-13365"/>
            <a:ext cx="1307690" cy="10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7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EAFB-32BE-A156-9AA2-6B90FE76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7"/>
            <a:ext cx="10515600" cy="4952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/>
              <a:t>LITERATURE REVIEW/BACKGROUND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6D72C-8500-5E4E-D34E-C92A275D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40050-5079-14E5-C0C5-0FF579AC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99923-8F97-C9F4-CFAE-B198F76133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84310" y="-13365"/>
            <a:ext cx="1307690" cy="104575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86B51E-7E00-2025-DF1D-86B350B0C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616653"/>
              </p:ext>
            </p:extLst>
          </p:nvPr>
        </p:nvGraphicFramePr>
        <p:xfrm>
          <a:off x="280219" y="631775"/>
          <a:ext cx="11783963" cy="57333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945991">
                  <a:extLst>
                    <a:ext uri="{9D8B030D-6E8A-4147-A177-3AD203B41FA5}">
                      <a16:colId xmlns:a16="http://schemas.microsoft.com/office/drawing/2014/main" val="2813497691"/>
                    </a:ext>
                  </a:extLst>
                </a:gridCol>
                <a:gridCol w="2850125">
                  <a:extLst>
                    <a:ext uri="{9D8B030D-6E8A-4147-A177-3AD203B41FA5}">
                      <a16:colId xmlns:a16="http://schemas.microsoft.com/office/drawing/2014/main" val="2631086765"/>
                    </a:ext>
                  </a:extLst>
                </a:gridCol>
                <a:gridCol w="1945853">
                  <a:extLst>
                    <a:ext uri="{9D8B030D-6E8A-4147-A177-3AD203B41FA5}">
                      <a16:colId xmlns:a16="http://schemas.microsoft.com/office/drawing/2014/main" val="67664135"/>
                    </a:ext>
                  </a:extLst>
                </a:gridCol>
                <a:gridCol w="4041994">
                  <a:extLst>
                    <a:ext uri="{9D8B030D-6E8A-4147-A177-3AD203B41FA5}">
                      <a16:colId xmlns:a16="http://schemas.microsoft.com/office/drawing/2014/main" val="3449398273"/>
                    </a:ext>
                  </a:extLst>
                </a:gridCol>
              </a:tblGrid>
              <a:tr h="912605">
                <a:tc>
                  <a:txBody>
                    <a:bodyPr/>
                    <a:lstStyle/>
                    <a:p>
                      <a:r>
                        <a:rPr lang="en-US" sz="5400" dirty="0"/>
                        <a:t>STUDY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KEY FINDINGS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486886"/>
                  </a:ext>
                </a:extLst>
              </a:tr>
              <a:tr h="1264982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 of Low-Cost Sensors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Kumar et al.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study showcased the efficacy of low-cost, IoT-based sensors in monitoring scalable air quality.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127632"/>
                  </a:ext>
                </a:extLst>
              </a:tr>
              <a:tr h="12908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Predictive Analytics in AQI Systems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Smith and Lee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integration of machine learning for predictive analytics has been highlighted as a method to improve early warning systems.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0235765"/>
                  </a:ext>
                </a:extLst>
              </a:tr>
              <a:tr h="9653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Real-Time Data for Public Health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Johnson et al.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use of real-time, IoT-based air quality data has significantly enhanced public health responses.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153377"/>
                  </a:ext>
                </a:extLst>
              </a:tr>
              <a:tr h="12908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Enhancing Environmental Awareness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Chen and Patel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article highlighted the significant role of IoT in enhancing public engagement and raising awareness about air quality issues.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3590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20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DAE2-599D-81A2-A009-63A1DE04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4837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/>
              <a:t>PROPOSED DESIGN/METHOGOLDY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D3364-3C60-CE80-8463-7D0055C8E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703" y="781665"/>
            <a:ext cx="11577484" cy="569287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ABSTRACT DESIGN</a:t>
            </a:r>
          </a:p>
          <a:p>
            <a:r>
              <a:rPr lang="en-US" dirty="0"/>
              <a:t>The IoT-based Air Quality Index Meter uses advanced sensors to monitor air quality in real-time, transmitting data via wireless to a cloud-based platform for accurate, reliable, and user-centric monitoring.</a:t>
            </a:r>
          </a:p>
          <a:p>
            <a:r>
              <a:rPr lang="en-US" b="1" dirty="0"/>
              <a:t>COMPONENT LEVEL DESGIN</a:t>
            </a:r>
          </a:p>
          <a:p>
            <a:r>
              <a:rPr lang="en-US" dirty="0"/>
              <a:t>The project involves designing sensor modules, microcontrollers, and communication interfaces for data acquisition, processing, transmission, and seamless transfer between sensor nodes and cloud platforms.</a:t>
            </a:r>
          </a:p>
          <a:p>
            <a:r>
              <a:rPr lang="en-US" b="1" dirty="0"/>
              <a:t>SRS</a:t>
            </a:r>
          </a:p>
          <a:p>
            <a:r>
              <a:rPr lang="en-US" dirty="0"/>
              <a:t>The SRS document will outline the functional and non-functional requirements of an air quality index meter, ensuring accurate pollutant measurement, real-time data transmission, user alerts, and performance metrics.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0D624-3B47-999E-9AAC-919D65EAA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27912-C3C6-AA79-8BB4-518A45BE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81C36-00D5-E0C3-076C-A6BB7E7F15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84310" y="-13365"/>
            <a:ext cx="1307690" cy="10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2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DAE2-599D-81A2-A009-63A1DE04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4837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/>
              <a:t>PROPOSED DESIGN/METHOGOLDY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D3364-3C60-CE80-8463-7D0055C8E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7703" y="781665"/>
                <a:ext cx="11577484" cy="5692877"/>
              </a:xfrm>
            </p:spPr>
            <p:txBody>
              <a:bodyPr>
                <a:normAutofit fontScale="92500"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4800" b="1" i="1" kern="100" smtClean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𝑨𝑸𝑰</m:t>
                    </m:r>
                    <m:r>
                      <a:rPr lang="en-US" sz="4800" b="1" i="1" kern="100" smtClean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800" b="1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b="1" i="1" kern="10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4800" b="1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800" b="1" i="1" kern="100"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𝑷𝑴𝒐𝒃𝒔</m:t>
                                </m:r>
                                <m:r>
                                  <a:rPr lang="en-US" sz="4800" b="1" i="1" kern="100"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4800" b="1" i="1" kern="100"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𝑷𝑴𝒎𝒊𝒏</m:t>
                                </m:r>
                              </m:e>
                            </m:d>
                            <m:r>
                              <a:rPr lang="en-US" sz="4800" b="1" i="1" kern="10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4800" b="1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800" b="1" i="1" kern="100"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𝑨𝑸𝑰𝒎𝒂𝒙</m:t>
                                </m:r>
                                <m:r>
                                  <a:rPr lang="en-US" sz="4800" b="1" i="1" kern="100"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4800" b="1" i="1" kern="100"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𝑨𝑸𝑰𝒎𝒊𝒏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4800" b="1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800" b="1" i="1" kern="100"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𝑷𝑴𝒎𝒂𝒙</m:t>
                                </m:r>
                                <m:r>
                                  <a:rPr lang="en-US" sz="4800" b="1" i="1" kern="100"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4800" b="1" i="1" kern="100"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𝑷𝑴𝒎𝒊𝒏</m:t>
                                </m:r>
                              </m:e>
                            </m:d>
                          </m:den>
                        </m:f>
                        <m:r>
                          <a:rPr lang="en-US" sz="4800" kern="1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4800" kern="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4800" kern="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AQImin</m:t>
                    </m:r>
                  </m:oMath>
                </a14:m>
                <a:endParaRPr lang="en-US" sz="48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48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-&gt;4.1</a:t>
                </a:r>
                <a:endParaRPr lang="en-US" sz="48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800" kern="10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AQI</m:t>
                    </m:r>
                    <m:r>
                      <m:rPr>
                        <m:nor/>
                      </m:rPr>
                      <a:rPr lang="en-US" sz="4800" kern="10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=(</m:t>
                    </m:r>
                    <m:f>
                      <m:fPr>
                        <m:ctrlPr>
                          <a:rPr lang="en-US" sz="4800" i="1" kern="1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800" kern="1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Ci</m:t>
                        </m:r>
                        <m:r>
                          <m:rPr>
                            <m:nor/>
                          </m:rPr>
                          <a:rPr lang="en-US" sz="4800" i="1" kern="1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4800" kern="1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Clow</m:t>
                        </m:r>
                      </m:num>
                      <m:den>
                        <m:r>
                          <a:rPr lang="en-US" sz="4800" i="1" kern="1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𝐶h𝑖𝑔h</m:t>
                        </m:r>
                        <m:r>
                          <a:rPr lang="en-US" sz="4800" i="1" kern="1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4800" i="1" kern="1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𝐶𝑙𝑜𝑤</m:t>
                        </m:r>
                      </m:den>
                    </m:f>
                    <m:r>
                      <a:rPr lang="en-US" sz="4800" i="1" kern="10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)∗</m:t>
                    </m:r>
                    <m:d>
                      <m:dPr>
                        <m:ctrlPr>
                          <a:rPr lang="en-US" sz="4800" i="1" kern="1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4800" i="1" kern="1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𝐼h𝑖𝑔h</m:t>
                        </m:r>
                        <m:r>
                          <a:rPr lang="en-US" sz="4800" i="1" kern="1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4800" i="1" kern="10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𝐼𝑙𝑜𝑤</m:t>
                        </m:r>
                      </m:e>
                    </m:d>
                    <m:r>
                      <a:rPr lang="en-US" sz="4800" i="1" kern="10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4800" i="1" kern="10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𝐼𝑙𝑜𝑤</m:t>
                    </m:r>
                  </m:oMath>
                </a14:m>
                <a:r>
                  <a:rPr lang="en-US" sz="48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-&gt;4.2</a:t>
                </a:r>
                <a:endParaRPr lang="en-US" sz="48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D3364-3C60-CE80-8463-7D0055C8E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7703" y="781665"/>
                <a:ext cx="11577484" cy="5692877"/>
              </a:xfrm>
              <a:blipFill>
                <a:blip r:embed="rId2"/>
                <a:stretch>
                  <a:fillRect l="-2106" r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0D624-3B47-999E-9AAC-919D65EAA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8F9A6-F86D-463E-9556-637CC4FC008A}" type="datetime1">
              <a:rPr lang="en-US" smtClean="0"/>
              <a:t>02-Sep-24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27912-C3C6-AA79-8BB4-518A45BE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81C36-00D5-E0C3-076C-A6BB7E7F15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84310" y="-13365"/>
            <a:ext cx="1307690" cy="10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A1692-E60B-A983-FDA7-01D46507B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/>
              <a:t>PROPOSED DESIGN/METHOGOLDY </a:t>
            </a:r>
            <a:endParaRPr lang="en-US" sz="3000"/>
          </a:p>
        </p:txBody>
      </p:sp>
      <p:pic>
        <p:nvPicPr>
          <p:cNvPr id="11" name="Picture Placeholder 10" descr="A diagram of a device&#10;&#10;Description automatically generated">
            <a:extLst>
              <a:ext uri="{FF2B5EF4-FFF2-40B4-BE49-F238E27FC236}">
                <a16:creationId xmlns:a16="http://schemas.microsoft.com/office/drawing/2014/main" id="{E07DD32A-E32B-98EE-279A-B72D00A6F7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2" r="-4" b="10384"/>
          <a:stretch/>
        </p:blipFill>
        <p:spPr>
          <a:xfrm>
            <a:off x="1302669" y="320040"/>
            <a:ext cx="3792413" cy="3927031"/>
          </a:xfrm>
          <a:prstGeom prst="rect">
            <a:avLst/>
          </a:prstGeom>
        </p:spPr>
      </p:pic>
      <p:pic>
        <p:nvPicPr>
          <p:cNvPr id="12" name="Picture 11" descr="researchgate.net">
            <a:extLst>
              <a:ext uri="{FF2B5EF4-FFF2-40B4-BE49-F238E27FC236}">
                <a16:creationId xmlns:a16="http://schemas.microsoft.com/office/drawing/2014/main" id="{8CB64C9E-47E8-2A38-9C69-7881213B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9" b="2"/>
          <a:stretch/>
        </p:blipFill>
        <p:spPr bwMode="auto">
          <a:xfrm>
            <a:off x="6254496" y="532567"/>
            <a:ext cx="5471160" cy="3501977"/>
          </a:xfrm>
          <a:prstGeom prst="rect">
            <a:avLst/>
          </a:prstGeom>
          <a:noFill/>
        </p:spPr>
      </p:pic>
      <p:sp>
        <p:nvSpPr>
          <p:cNvPr id="57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2F93D-7DB6-3286-BDEC-EC3C6FBB2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3999" y="4440365"/>
            <a:ext cx="6214871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FIGURE 1:BLOCK DIAGRAM OF IOT BASED AQI METER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FIGURE 2:PROJECT DIAGRM OF IOT BASED AQI METER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4DCAD-1648-5FC3-1CDE-8A571527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5BB2A0D-A6BD-4D57-8AF3-D7A3499EB58D}" type="datetime1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02-Sep-24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DB5C8-9757-773E-7CDA-515AA6B6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A0096B3-B280-4D0E-B878-9A24BA1C3818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4F2360-8144-3C41-5F5D-AA2ED3A23EA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884310" y="-13365"/>
            <a:ext cx="1307690" cy="10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2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CB5A-3D17-D136-0A50-CBC8EEEF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6"/>
            <a:ext cx="3932237" cy="850900"/>
          </a:xfrm>
        </p:spPr>
        <p:txBody>
          <a:bodyPr/>
          <a:lstStyle/>
          <a:p>
            <a:pPr algn="ctr"/>
            <a:r>
              <a:rPr lang="en-US" b="1" dirty="0"/>
              <a:t>HARDWARE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EFCDA-9828-01AF-8B5D-0EF6715E6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6464" y="995363"/>
            <a:ext cx="3932237" cy="4873625"/>
          </a:xfrm>
        </p:spPr>
        <p:txBody>
          <a:bodyPr>
            <a:normAutofit fontScale="925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1:ESP32/ESP8266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2:ARDUINO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3:MQ SERIES GAS SENSOR(MQ-135 OR MQ-5)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4:PM2.5 AND PM10 SENSORS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5: BATTERY PACK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6: POWER ADAPTER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7: CHARGER SETUP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8: WEATHERPROOF HOUSING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9: WiFi/BLUETOOTH MODULES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01AEC-79BF-ABC7-01FB-48C2043E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2A0D-A6BD-4D57-8AF3-D7A3499EB58D}" type="datetime1">
              <a:rPr lang="en-US" smtClean="0"/>
              <a:t>02-Sep-24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63B76-967D-407F-2A67-BF5F1367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96B3-B280-4D0E-B878-9A24BA1C3818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3348C5-D08C-E94A-DDB4-BDFF0942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925" y="136526"/>
            <a:ext cx="1067849" cy="18687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DB53B4-8655-2AA3-36FE-78B726B3E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531" y="98017"/>
            <a:ext cx="927925" cy="18687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9258306-8F8F-E14F-965A-D44F30A822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884310" y="-13365"/>
            <a:ext cx="1307690" cy="104575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BE2E318-A5AE-D806-6ABE-1860B6D75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456" y="98017"/>
            <a:ext cx="2303723" cy="16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9797423-92DD-6B15-C520-35ADE420B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178" y="509510"/>
            <a:ext cx="1759033" cy="116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755886-40F1-6CC1-D69B-3EADF51001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113" y="2002755"/>
            <a:ext cx="1385637" cy="1385637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21A9099-9E9E-C2EE-077D-F50D40E54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99" y="2008373"/>
            <a:ext cx="2178131" cy="15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C0C787A-FF0C-7CA9-A3DA-3DFC0EB6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106" y="3401587"/>
            <a:ext cx="2771274" cy="138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1311721-3479-6FE8-68E9-4C123D07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62" y="1746058"/>
            <a:ext cx="1788973" cy="178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0BBBF6-4FF6-313B-F1E4-0BCE8BA4FD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5858" y="4851080"/>
            <a:ext cx="2119982" cy="1522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F3D4C7C-C05E-B487-55EC-9EBBAF7BA6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4564" y="4107827"/>
            <a:ext cx="2557723" cy="215053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3CA4FC-033E-256F-C180-B961F9CD24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96471" y="4214430"/>
            <a:ext cx="2095489" cy="14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7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2267</Words>
  <Application>Microsoft Office PowerPoint</Application>
  <PresentationFormat>Widescreen</PresentationFormat>
  <Paragraphs>230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IOT-BASED AIR QUALITY INDEX METER</vt:lpstr>
      <vt:lpstr>OUTLINES</vt:lpstr>
      <vt:lpstr>INTRODUCTION</vt:lpstr>
      <vt:lpstr>PROBLEM STATEMENT</vt:lpstr>
      <vt:lpstr>LITERATURE REVIEW/BACKGROUND</vt:lpstr>
      <vt:lpstr>PROPOSED DESIGN/METHOGOLDY </vt:lpstr>
      <vt:lpstr>PROPOSED DESIGN/METHOGOLDY </vt:lpstr>
      <vt:lpstr>PROPOSED DESIGN/METHOGOLDY </vt:lpstr>
      <vt:lpstr>HARDWARE TOOLS</vt:lpstr>
      <vt:lpstr>SOFTWARE TOOLS</vt:lpstr>
      <vt:lpstr>PROPOSED WORK PLAN</vt:lpstr>
      <vt:lpstr>PROPOSED WORK PLAN(CONTINUED</vt:lpstr>
      <vt:lpstr>CONCLUSION</vt:lpstr>
      <vt:lpstr>REFERENCES</vt:lpstr>
      <vt:lpstr>REFERENCES</vt:lpstr>
      <vt:lpstr>REFERENCES</vt:lpstr>
      <vt:lpstr>REFERENCES</vt:lpstr>
      <vt:lpstr>REFERENCES</vt:lpstr>
      <vt:lpstr>COLLABOTORS 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huzaifa shahbaz</dc:creator>
  <cp:lastModifiedBy>huzaifa shahbaz</cp:lastModifiedBy>
  <cp:revision>4</cp:revision>
  <dcterms:created xsi:type="dcterms:W3CDTF">2024-09-02T06:44:26Z</dcterms:created>
  <dcterms:modified xsi:type="dcterms:W3CDTF">2024-09-02T09:12:56Z</dcterms:modified>
</cp:coreProperties>
</file>